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0"/>
  </p:notesMasterIdLst>
  <p:handoutMasterIdLst>
    <p:handoutMasterId r:id="rId11"/>
  </p:handoutMasterIdLst>
  <p:sldIdLst>
    <p:sldId id="303" r:id="rId5"/>
    <p:sldId id="794" r:id="rId6"/>
    <p:sldId id="795" r:id="rId7"/>
    <p:sldId id="797" r:id="rId8"/>
    <p:sldId id="796" r:id="rId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AEEA46F-1C15-46C9-87A8-D94E8DCC319F}" v="2" dt="2023-11-20T16:18:58.131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밝은 스타일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F2DE63D5-997A-4646-A377-4702673A728D}" styleName="밝은 스타일 2 - 강조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11" d="100"/>
          <a:sy n="111" d="100"/>
        </p:scale>
        <p:origin x="1830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114" d="100"/>
          <a:sy n="114" d="100"/>
        </p:scale>
        <p:origin x="5202" y="8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eter Hedman" userId="9d7636b6-4faa-495a-bb5d-794ad338fcd7" providerId="ADAL" clId="{0AEEA46F-1C15-46C9-87A8-D94E8DCC319F}"/>
    <pc:docChg chg="undo custSel addSld modSld modMainMaster">
      <pc:chgData name="Peter Hedman" userId="9d7636b6-4faa-495a-bb5d-794ad338fcd7" providerId="ADAL" clId="{0AEEA46F-1C15-46C9-87A8-D94E8DCC319F}" dt="2023-11-20T16:18:58.131" v="557"/>
      <pc:docMkLst>
        <pc:docMk/>
      </pc:docMkLst>
      <pc:sldChg chg="addSp delSp modSp mod">
        <pc:chgData name="Peter Hedman" userId="9d7636b6-4faa-495a-bb5d-794ad338fcd7" providerId="ADAL" clId="{0AEEA46F-1C15-46C9-87A8-D94E8DCC319F}" dt="2023-11-20T16:18:55.654" v="556" actId="21"/>
        <pc:sldMkLst>
          <pc:docMk/>
          <pc:sldMk cId="1346523741" sldId="794"/>
        </pc:sldMkLst>
        <pc:spChg chg="mod">
          <ac:chgData name="Peter Hedman" userId="9d7636b6-4faa-495a-bb5d-794ad338fcd7" providerId="ADAL" clId="{0AEEA46F-1C15-46C9-87A8-D94E8DCC319F}" dt="2023-11-20T16:08:22.359" v="113" actId="20577"/>
          <ac:spMkLst>
            <pc:docMk/>
            <pc:sldMk cId="1346523741" sldId="794"/>
            <ac:spMk id="2" creationId="{7004E1B6-7C10-4462-B5DD-BB275803E4D3}"/>
          </ac:spMkLst>
        </pc:spChg>
        <pc:spChg chg="add del mod">
          <ac:chgData name="Peter Hedman" userId="9d7636b6-4faa-495a-bb5d-794ad338fcd7" providerId="ADAL" clId="{0AEEA46F-1C15-46C9-87A8-D94E8DCC319F}" dt="2023-11-20T16:18:55.654" v="556" actId="21"/>
          <ac:spMkLst>
            <pc:docMk/>
            <pc:sldMk cId="1346523741" sldId="794"/>
            <ac:spMk id="3" creationId="{58CD2BB4-0EEC-D400-A0EF-9B452D1B1EC8}"/>
          </ac:spMkLst>
        </pc:spChg>
        <pc:spChg chg="mod">
          <ac:chgData name="Peter Hedman" userId="9d7636b6-4faa-495a-bb5d-794ad338fcd7" providerId="ADAL" clId="{0AEEA46F-1C15-46C9-87A8-D94E8DCC319F}" dt="2023-11-20T16:15:18.799" v="488" actId="20577"/>
          <ac:spMkLst>
            <pc:docMk/>
            <pc:sldMk cId="1346523741" sldId="794"/>
            <ac:spMk id="5" creationId="{88DB0DF5-3773-4C51-A7A1-AB98B0519144}"/>
          </ac:spMkLst>
        </pc:spChg>
        <pc:graphicFrameChg chg="modGraphic">
          <ac:chgData name="Peter Hedman" userId="9d7636b6-4faa-495a-bb5d-794ad338fcd7" providerId="ADAL" clId="{0AEEA46F-1C15-46C9-87A8-D94E8DCC319F}" dt="2023-11-20T16:07:23.123" v="90" actId="20577"/>
          <ac:graphicFrameMkLst>
            <pc:docMk/>
            <pc:sldMk cId="1346523741" sldId="794"/>
            <ac:graphicFrameMk id="4" creationId="{E9BA70CA-11D4-6480-5620-BCA869F3A447}"/>
          </ac:graphicFrameMkLst>
        </pc:graphicFrameChg>
      </pc:sldChg>
      <pc:sldChg chg="addSp modSp add">
        <pc:chgData name="Peter Hedman" userId="9d7636b6-4faa-495a-bb5d-794ad338fcd7" providerId="ADAL" clId="{0AEEA46F-1C15-46C9-87A8-D94E8DCC319F}" dt="2023-11-20T16:18:58.131" v="557"/>
        <pc:sldMkLst>
          <pc:docMk/>
          <pc:sldMk cId="287321685" sldId="795"/>
        </pc:sldMkLst>
        <pc:spChg chg="add mod">
          <ac:chgData name="Peter Hedman" userId="9d7636b6-4faa-495a-bb5d-794ad338fcd7" providerId="ADAL" clId="{0AEEA46F-1C15-46C9-87A8-D94E8DCC319F}" dt="2023-11-20T16:18:58.131" v="557"/>
          <ac:spMkLst>
            <pc:docMk/>
            <pc:sldMk cId="287321685" sldId="795"/>
            <ac:spMk id="3" creationId="{78A00AC0-4840-0C1C-C4BC-6076483C11F0}"/>
          </ac:spMkLst>
        </pc:spChg>
      </pc:sldChg>
      <pc:sldMasterChg chg="modSp mod modSldLayout">
        <pc:chgData name="Peter Hedman" userId="9d7636b6-4faa-495a-bb5d-794ad338fcd7" providerId="ADAL" clId="{0AEEA46F-1C15-46C9-87A8-D94E8DCC319F}" dt="2023-11-20T16:00:10.569" v="87" actId="6549"/>
        <pc:sldMasterMkLst>
          <pc:docMk/>
          <pc:sldMasterMk cId="0" sldId="2147483729"/>
        </pc:sldMasterMkLst>
        <pc:spChg chg="mod">
          <ac:chgData name="Peter Hedman" userId="9d7636b6-4faa-495a-bb5d-794ad338fcd7" providerId="ADAL" clId="{0AEEA46F-1C15-46C9-87A8-D94E8DCC319F}" dt="2023-11-20T16:00:10.569" v="87" actId="6549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Peter Hedman" userId="9d7636b6-4faa-495a-bb5d-794ad338fcd7" providerId="ADAL" clId="{0AEEA46F-1C15-46C9-87A8-D94E8DCC319F}" dt="2023-11-20T15:59:31.151" v="33" actId="6549"/>
          <pc:sldLayoutMkLst>
            <pc:docMk/>
            <pc:sldMasterMk cId="0" sldId="2147483729"/>
            <pc:sldLayoutMk cId="719417900" sldId="2147483770"/>
          </pc:sldLayoutMkLst>
          <pc:spChg chg="mod">
            <ac:chgData name="Peter Hedman" userId="9d7636b6-4faa-495a-bb5d-794ad338fcd7" providerId="ADAL" clId="{0AEEA46F-1C15-46C9-87A8-D94E8DCC319F}" dt="2023-11-20T15:59:31.151" v="33" actId="6549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Peter Hedman" userId="9d7636b6-4faa-495a-bb5d-794ad338fcd7" providerId="ADAL" clId="{0AEEA46F-1C15-46C9-87A8-D94E8DCC319F}" dt="2023-11-20T15:23:09.561" v="0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11/24/2023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11/24/2023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#160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13 – 17 November 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2023, Chicago, USA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S2-2313867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636136" y="6425975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WG2#160</a:t>
            </a:r>
            <a:r>
              <a:rPr lang="en-GB" altLang="de-DE" sz="1200" baseline="0" dirty="0">
                <a:solidFill>
                  <a:schemeClr val="bg1"/>
                </a:solidFill>
              </a:rPr>
              <a:t>, 13 - 17 November, 2023, Chicago, USA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2023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1_Bangalore_2023-09/Docs/SP-231192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www.3gpp.org/ftp/tsg_sa/TSG_SA/TSGs_101_Bangalore_2023-09/Docs/SP-231192.zip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 err="1" smtClean="0"/>
              <a:t>FS_EnergySys</a:t>
            </a:r>
            <a:r>
              <a:rPr lang="en-US" altLang="de-DE" sz="3600" b="1" dirty="0"/>
              <a:t/>
            </a:r>
            <a:br>
              <a:rPr lang="en-US" altLang="de-DE" sz="3600" b="1" dirty="0"/>
            </a:b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dirty="0">
                <a:latin typeface="+mj-lt"/>
              </a:rPr>
              <a:t/>
            </a:r>
            <a:br>
              <a:rPr lang="en-US" altLang="en-US" sz="2000" dirty="0">
                <a:latin typeface="+mj-lt"/>
              </a:rPr>
            </a:br>
            <a:r>
              <a:rPr lang="en-US" altLang="en-US" sz="2000" dirty="0" smtClean="0">
                <a:latin typeface="+mj-lt"/>
              </a:rPr>
              <a:t>Jungshin </a:t>
            </a:r>
            <a:r>
              <a:rPr lang="en-US" altLang="en-US" sz="2000" dirty="0" smtClean="0">
                <a:latin typeface="+mj-lt"/>
              </a:rPr>
              <a:t>Park (Samsung</a:t>
            </a:r>
            <a:r>
              <a:rPr lang="en-US" altLang="en-US" sz="2000" dirty="0">
                <a:latin typeface="+mj-lt"/>
              </a:rPr>
              <a:t>), </a:t>
            </a:r>
            <a:endParaRPr lang="en-US" altLang="en-US" sz="2000" dirty="0" smtClean="0">
              <a:latin typeface="+mj-lt"/>
            </a:endParaRPr>
          </a:p>
          <a:p>
            <a:pPr>
              <a:lnSpc>
                <a:spcPct val="80000"/>
              </a:lnSpc>
            </a:pPr>
            <a:r>
              <a:rPr lang="en-US" altLang="en-US" sz="2000" dirty="0" smtClean="0">
                <a:latin typeface="+mj-lt"/>
              </a:rPr>
              <a:t>Konstantinos </a:t>
            </a:r>
            <a:r>
              <a:rPr lang="en-US" altLang="en-US" sz="2000" dirty="0" err="1">
                <a:latin typeface="+mj-lt"/>
              </a:rPr>
              <a:t>Samdanis</a:t>
            </a:r>
            <a:r>
              <a:rPr lang="en-US" altLang="en-US" sz="2000" dirty="0">
                <a:latin typeface="+mj-lt"/>
              </a:rPr>
              <a:t> </a:t>
            </a:r>
            <a:r>
              <a:rPr lang="en-US" altLang="en-US" sz="2000" dirty="0" smtClean="0">
                <a:latin typeface="+mj-lt"/>
              </a:rPr>
              <a:t>(Lenovo)</a:t>
            </a:r>
          </a:p>
          <a:p>
            <a:pPr>
              <a:lnSpc>
                <a:spcPct val="80000"/>
              </a:lnSpc>
            </a:pPr>
            <a:r>
              <a:rPr lang="en-US" altLang="en-US" sz="2000" dirty="0" smtClean="0">
                <a:latin typeface="+mj-lt"/>
              </a:rPr>
              <a:t>(Rapporteurs)</a:t>
            </a:r>
            <a:endParaRPr lang="en-US" altLang="en-US" sz="2000" dirty="0">
              <a:latin typeface="+mj-lt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400" dirty="0">
              <a:latin typeface="+mj-lt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 err="1" smtClean="0"/>
              <a:t>FS_EnergySys</a:t>
            </a:r>
            <a:r>
              <a:rPr lang="en-US" altLang="de-DE" b="1" dirty="0" smtClean="0"/>
              <a:t> Status </a:t>
            </a:r>
            <a:r>
              <a:rPr lang="en-US" altLang="de-DE" b="1" dirty="0"/>
              <a:t>at SA#102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88DB0DF5-3773-4C51-A7A1-AB98B0519144}"/>
              </a:ext>
            </a:extLst>
          </p:cNvPr>
          <p:cNvSpPr txBox="1">
            <a:spLocks/>
          </p:cNvSpPr>
          <p:nvPr/>
        </p:nvSpPr>
        <p:spPr>
          <a:xfrm>
            <a:off x="159283" y="1932317"/>
            <a:ext cx="8869357" cy="4337855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2000" b="1" kern="0" dirty="0"/>
              <a:t>Progress since SA#101: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kern="0" dirty="0" smtClean="0"/>
              <a:t>TR 23.700-66 v0.2.0 is available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 smtClean="0"/>
              <a:t>Total 105 </a:t>
            </a:r>
            <a:r>
              <a:rPr lang="en-US" altLang="de-DE" sz="1600" dirty="0" err="1"/>
              <a:t>TDocs</a:t>
            </a:r>
            <a:r>
              <a:rPr lang="en-US" altLang="de-DE" sz="1600" dirty="0"/>
              <a:t> are submitted to </a:t>
            </a:r>
            <a:r>
              <a:rPr lang="en-US" altLang="de-DE" sz="1600" dirty="0" smtClean="0"/>
              <a:t>SA2#159 and SA2#160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 smtClean="0"/>
              <a:t>7 </a:t>
            </a:r>
            <a:r>
              <a:rPr lang="en-US" altLang="de-DE" sz="1600" dirty="0" err="1" smtClean="0"/>
              <a:t>pCRs</a:t>
            </a:r>
            <a:r>
              <a:rPr lang="en-US" altLang="de-DE" sz="1600" dirty="0" smtClean="0"/>
              <a:t> have been agreed (15 </a:t>
            </a:r>
            <a:r>
              <a:rPr lang="en-US" altLang="de-DE" sz="1600" dirty="0" err="1" smtClean="0"/>
              <a:t>pCRs</a:t>
            </a:r>
            <a:r>
              <a:rPr lang="en-US" altLang="de-DE" sz="1600" dirty="0" smtClean="0"/>
              <a:t> merged, 1 </a:t>
            </a:r>
            <a:r>
              <a:rPr lang="en-US" altLang="de-DE" sz="1600" dirty="0" err="1" smtClean="0"/>
              <a:t>pCR</a:t>
            </a:r>
            <a:r>
              <a:rPr lang="en-US" altLang="de-DE" sz="1600" dirty="0" smtClean="0"/>
              <a:t> and 3DP noted, 1 LS postponed)</a:t>
            </a:r>
            <a:endParaRPr lang="en-US" altLang="de-DE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TR skeleton, Definition, Scope, and Architecture Assumptions and Principles have been </a:t>
            </a:r>
            <a:r>
              <a:rPr lang="en-US" altLang="de-DE" sz="1600" dirty="0" smtClean="0"/>
              <a:t>agreed</a:t>
            </a:r>
            <a:endParaRPr lang="en-US" altLang="zh-CN" sz="1600" dirty="0">
              <a:cs typeface="+mn-ea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cs typeface="+mn-ea"/>
              </a:rPr>
              <a:t>Total 3 </a:t>
            </a:r>
            <a:r>
              <a:rPr lang="en-US" altLang="zh-CN" sz="1600" dirty="0">
                <a:cs typeface="+mn-ea"/>
              </a:rPr>
              <a:t>Key Issues </a:t>
            </a:r>
            <a:r>
              <a:rPr lang="en-US" altLang="zh-CN" sz="1600" dirty="0" smtClean="0">
                <a:cs typeface="+mn-ea"/>
                <a:sym typeface="+mn-ea"/>
              </a:rPr>
              <a:t>to cover </a:t>
            </a:r>
            <a:r>
              <a:rPr lang="en-US" altLang="zh-CN" sz="1600" dirty="0">
                <a:cs typeface="+mn-ea"/>
                <a:sym typeface="+mn-ea"/>
              </a:rPr>
              <a:t>all </a:t>
            </a:r>
            <a:r>
              <a:rPr lang="en-US" altLang="zh-CN" sz="1600" dirty="0" smtClean="0">
                <a:cs typeface="+mn-ea"/>
                <a:sym typeface="+mn-ea"/>
              </a:rPr>
              <a:t>three WTs in the SID </a:t>
            </a:r>
            <a:r>
              <a:rPr lang="en-US" altLang="zh-CN" sz="1600" dirty="0" smtClean="0">
                <a:cs typeface="+mn-ea"/>
              </a:rPr>
              <a:t>have been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Solution </a:t>
            </a:r>
            <a:r>
              <a:rPr lang="en-US" altLang="de-DE" sz="1600" dirty="0" smtClean="0"/>
              <a:t>discussion will start from the next SA2#160AH meeting</a:t>
            </a:r>
            <a:endParaRPr lang="en-US" altLang="de-DE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6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kern="0" dirty="0"/>
              <a:t>Impacts and dependencies on other WGs:</a:t>
            </a:r>
            <a:endParaRPr lang="de-DE" sz="2000" b="1" kern="0" dirty="0"/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sz="1600" dirty="0"/>
              <a:t>None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de-DE" altLang="ko-KR" sz="2000" b="1" kern="0" dirty="0" smtClean="0">
                <a:solidFill>
                  <a:prstClr val="black"/>
                </a:solidFill>
              </a:rPr>
              <a:t>Contentious issues:</a:t>
            </a:r>
            <a:endParaRPr lang="de-DE" altLang="ko-KR" sz="2000" b="1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kern="0" dirty="0" smtClean="0">
                <a:solidFill>
                  <a:prstClr val="black"/>
                </a:solidFill>
              </a:rPr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b="1" kern="0" dirty="0" smtClean="0"/>
              <a:t>Next </a:t>
            </a:r>
            <a:r>
              <a:rPr lang="de-DE" sz="2000" b="1" kern="0" dirty="0"/>
              <a:t>steps:</a:t>
            </a:r>
          </a:p>
          <a:p>
            <a:pPr lvl="1">
              <a:defRPr/>
            </a:pPr>
            <a:r>
              <a:rPr lang="en-US" sz="1600" kern="0" dirty="0" smtClean="0"/>
              <a:t>Start solution discussions for agreed Key Issues</a:t>
            </a:r>
          </a:p>
          <a:p>
            <a:pPr lvl="1">
              <a:defRPr/>
            </a:pPr>
            <a:r>
              <a:rPr lang="en-US" sz="1600" kern="0" dirty="0" smtClean="0"/>
              <a:t>Continue discussion to refine Key Issues, Architectural Assumptions, Scope, etc.</a:t>
            </a:r>
            <a:endParaRPr lang="en-US" sz="16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sz="20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600" kern="0" dirty="0"/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zh-CN" sz="1600" kern="0" dirty="0"/>
              <a:t> 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9BA70CA-11D4-6480-5620-BCA869F3A4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4182051"/>
              </p:ext>
            </p:extLst>
          </p:nvPr>
        </p:nvGraphicFramePr>
        <p:xfrm>
          <a:off x="303213" y="1280741"/>
          <a:ext cx="8180387" cy="48837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9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7448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 smtClean="0"/>
                        <a:t>1010029</a:t>
                      </a:r>
                      <a:endParaRPr lang="en-GB" sz="800" dirty="0"/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 smtClean="0"/>
                        <a:t>Study on Energy Efficiency and Energy Saving </a:t>
                      </a:r>
                      <a:endParaRPr lang="en-US" sz="900" b="0" dirty="0"/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 err="1" smtClean="0"/>
                        <a:t>FS_EnergySys</a:t>
                      </a:r>
                      <a:endParaRPr lang="en-GB" sz="800" dirty="0"/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 smtClean="0"/>
                        <a:t>18/06/2024</a:t>
                      </a:r>
                      <a:endParaRPr lang="en-GB" sz="800" dirty="0"/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 smtClean="0"/>
                        <a:t>0</a:t>
                      </a:r>
                      <a:r>
                        <a:rPr lang="en-GB" sz="800" dirty="0"/>
                        <a:t>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 smtClean="0">
                          <a:effectLst/>
                          <a:latin typeface="+mj-lt"/>
                          <a:hlinkClick r:id="rId3"/>
                        </a:rPr>
                        <a:t>SP-231192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15%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rgbClr val="FF0000"/>
                          </a:solidFill>
                        </a:rPr>
                        <a:t>Study  in progress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652374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 err="1"/>
              <a:t>FS_EnergySys</a:t>
            </a:r>
            <a:r>
              <a:rPr lang="en-US" altLang="de-DE" b="1" dirty="0"/>
              <a:t> </a:t>
            </a:r>
            <a:r>
              <a:rPr lang="en-US" altLang="de-DE" b="1" dirty="0" smtClean="0"/>
              <a:t>Status </a:t>
            </a:r>
            <a:r>
              <a:rPr lang="en-US" altLang="de-DE" b="1" dirty="0"/>
              <a:t>after </a:t>
            </a:r>
            <a:r>
              <a:rPr lang="en-US" altLang="de-DE" b="1" dirty="0" smtClean="0"/>
              <a:t>SA2#160</a:t>
            </a:r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9BA70CA-11D4-6480-5620-BCA869F3A4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0197398"/>
              </p:ext>
            </p:extLst>
          </p:nvPr>
        </p:nvGraphicFramePr>
        <p:xfrm>
          <a:off x="303213" y="1280741"/>
          <a:ext cx="8180387" cy="48837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9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7448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 smtClean="0"/>
                        <a:t>1010029</a:t>
                      </a:r>
                      <a:endParaRPr lang="en-GB" sz="800" dirty="0"/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 smtClean="0"/>
                        <a:t>Study on Energy Efficiency and Energy Saving </a:t>
                      </a:r>
                      <a:endParaRPr lang="en-US" sz="900" b="0" dirty="0"/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 err="1" smtClean="0"/>
                        <a:t>FS_EnergySys</a:t>
                      </a:r>
                      <a:endParaRPr lang="en-GB" sz="800" dirty="0"/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 smtClean="0"/>
                        <a:t>18/06/2024</a:t>
                      </a:r>
                      <a:endParaRPr lang="en-GB" sz="800" dirty="0"/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 smtClean="0"/>
                        <a:t>0</a:t>
                      </a:r>
                      <a:r>
                        <a:rPr lang="en-GB" sz="800" dirty="0"/>
                        <a:t>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 smtClean="0">
                          <a:effectLst/>
                          <a:latin typeface="+mj-lt"/>
                          <a:hlinkClick r:id="rId2"/>
                        </a:rPr>
                        <a:t>SP-231192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15%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rgbClr val="FF0000"/>
                          </a:solidFill>
                        </a:rPr>
                        <a:t>Study  in progress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11064" y="2127430"/>
            <a:ext cx="8810067" cy="4135348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de-DE" sz="2000" b="1" dirty="0" smtClean="0"/>
              <a:t>General</a:t>
            </a:r>
            <a:r>
              <a:rPr lang="de-DE" altLang="de-DE" sz="2000" b="1" dirty="0" smtClean="0"/>
              <a:t> </a:t>
            </a:r>
            <a:endParaRPr lang="de-DE" altLang="de-DE" sz="20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 smtClean="0"/>
              <a:t>Discussion on new Key Issues has been continued from the last meeting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 smtClean="0"/>
              <a:t>Total </a:t>
            </a:r>
            <a:r>
              <a:rPr lang="en-US" altLang="de-DE" sz="1600" dirty="0"/>
              <a:t>57 </a:t>
            </a:r>
            <a:r>
              <a:rPr lang="en-US" altLang="de-DE" sz="1600" dirty="0" err="1"/>
              <a:t>TDocs</a:t>
            </a:r>
            <a:r>
              <a:rPr lang="en-US" altLang="de-DE" sz="1600" dirty="0"/>
              <a:t> are submitted to SA#160, and 16 </a:t>
            </a:r>
            <a:r>
              <a:rPr lang="en-US" altLang="de-DE" sz="1600" dirty="0" err="1"/>
              <a:t>TDocs</a:t>
            </a:r>
            <a:r>
              <a:rPr lang="en-US" altLang="de-DE" sz="1600" dirty="0"/>
              <a:t> are </a:t>
            </a:r>
            <a:r>
              <a:rPr lang="en-US" altLang="de-DE" sz="1600" dirty="0" smtClean="0"/>
              <a:t>handled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 smtClean="0"/>
              <a:t>Solution discussions are deferred to the next meeting</a:t>
            </a:r>
            <a:endParaRPr lang="en-US" alt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ko-KR" sz="16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ko-KR" sz="2000" b="1" dirty="0" smtClean="0">
                <a:solidFill>
                  <a:prstClr val="black"/>
                </a:solidFill>
              </a:rPr>
              <a:t>Progress since SA2#159</a:t>
            </a:r>
            <a:endParaRPr lang="de-DE" altLang="ko-KR" sz="20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 smtClean="0"/>
              <a:t>2 </a:t>
            </a:r>
            <a:r>
              <a:rPr lang="en-US" altLang="de-DE" sz="1600" dirty="0" err="1" smtClean="0"/>
              <a:t>pCRs</a:t>
            </a:r>
            <a:r>
              <a:rPr lang="en-US" altLang="de-DE" sz="1600" dirty="0" smtClean="0"/>
              <a:t> have been agreed for new Key Issues (related to Work Task #2 and #3)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 smtClean="0"/>
              <a:t>It is agreed to </a:t>
            </a:r>
            <a:r>
              <a:rPr lang="en-US" altLang="de-DE" sz="1600" dirty="0"/>
              <a:t>combine Work Task #3 </a:t>
            </a:r>
            <a:r>
              <a:rPr lang="en-US" altLang="de-DE" sz="1600" dirty="0" smtClean="0"/>
              <a:t>related issues into a single Key Issue in the TR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de-DE" sz="16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ko-KR" sz="20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20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>
                <a:solidFill>
                  <a:prstClr val="black"/>
                </a:solidFill>
                <a:sym typeface="+mn-ea"/>
              </a:rPr>
              <a:t>None</a:t>
            </a:r>
            <a:endParaRPr lang="en-US" altLang="de-DE" sz="1600" dirty="0" smtClean="0"/>
          </a:p>
        </p:txBody>
      </p:sp>
    </p:spTree>
    <p:extLst>
      <p:ext uri="{BB962C8B-B14F-4D97-AF65-F5344CB8AC3E}">
        <p14:creationId xmlns:p14="http://schemas.microsoft.com/office/powerpoint/2010/main" val="287321685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 err="1"/>
              <a:t>FS_EnergySys</a:t>
            </a:r>
            <a:r>
              <a:rPr lang="en-US" altLang="de-DE" b="1" dirty="0"/>
              <a:t> </a:t>
            </a:r>
            <a:r>
              <a:rPr lang="en-US" altLang="de-DE" b="1" dirty="0" smtClean="0"/>
              <a:t>Status </a:t>
            </a:r>
            <a:r>
              <a:rPr lang="en-US" altLang="de-DE" b="1" dirty="0"/>
              <a:t>after </a:t>
            </a:r>
            <a:r>
              <a:rPr lang="en-US" altLang="de-DE" b="1" dirty="0" smtClean="0"/>
              <a:t>SA2#160</a:t>
            </a:r>
            <a:endParaRPr lang="en-US" dirty="0"/>
          </a:p>
        </p:txBody>
      </p:sp>
      <p:sp>
        <p:nvSpPr>
          <p:cNvPr id="5" name="Content Placeholder 7"/>
          <p:cNvSpPr>
            <a:spLocks noGrp="1"/>
          </p:cNvSpPr>
          <p:nvPr>
            <p:ph sz="half" idx="4294967295"/>
          </p:nvPr>
        </p:nvSpPr>
        <p:spPr>
          <a:xfrm>
            <a:off x="211064" y="1431985"/>
            <a:ext cx="8810067" cy="4830793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de-DE" altLang="zh-CN" sz="2000" b="1" dirty="0">
                <a:solidFill>
                  <a:prstClr val="black"/>
                </a:solidFill>
              </a:rPr>
              <a:t>Other WG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ko-KR" sz="1600" dirty="0">
                <a:solidFill>
                  <a:prstClr val="black"/>
                </a:solidFill>
              </a:rPr>
              <a:t>None 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endParaRPr lang="de-DE" altLang="ko-KR" sz="2000" b="1" dirty="0" smtClean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de-DE" altLang="ko-KR" sz="2000" b="1" dirty="0" smtClean="0"/>
              <a:t>Contentious issues</a:t>
            </a:r>
            <a:endParaRPr lang="de-DE" altLang="ko-KR" sz="20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/>
              <a:t>None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endParaRPr lang="de-DE" altLang="ko-KR" sz="2000" b="1" dirty="0" smtClean="0">
              <a:solidFill>
                <a:prstClr val="black"/>
              </a:solidFill>
              <a:cs typeface="+mn-ea"/>
              <a:sym typeface="+mn-ea"/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de-DE" altLang="ko-KR" sz="2000" b="1" dirty="0" smtClean="0">
                <a:solidFill>
                  <a:prstClr val="black"/>
                </a:solidFill>
                <a:cs typeface="+mn-ea"/>
                <a:sym typeface="+mn-ea"/>
              </a:rPr>
              <a:t>Plans for upcoming meetings (4.5 TUs remaining)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ko-KR" sz="1600" dirty="0" smtClean="0">
                <a:sym typeface="+mn-ea"/>
              </a:rPr>
              <a:t>SA2#160AH: Start solution discussion, last </a:t>
            </a:r>
            <a:r>
              <a:rPr lang="en-US" altLang="ko-KR" sz="1600" dirty="0">
                <a:sym typeface="+mn-ea"/>
              </a:rPr>
              <a:t>meeting for </a:t>
            </a:r>
            <a:r>
              <a:rPr lang="en-US" altLang="ko-KR" sz="1600" dirty="0" smtClean="0">
                <a:sym typeface="+mn-ea"/>
              </a:rPr>
              <a:t>Key Issue proposals</a:t>
            </a:r>
            <a:endParaRPr lang="en-US" altLang="ko-KR" sz="1600" dirty="0">
              <a:sym typeface="+mn-ea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ko-KR" sz="1600" dirty="0" smtClean="0">
                <a:sym typeface="+mn-ea"/>
              </a:rPr>
              <a:t>SA2#161</a:t>
            </a:r>
            <a:r>
              <a:rPr lang="en-US" altLang="ko-KR" sz="1600" dirty="0">
                <a:sym typeface="+mn-ea"/>
              </a:rPr>
              <a:t>: </a:t>
            </a:r>
            <a:r>
              <a:rPr lang="en-US" altLang="ko-KR" sz="1600" dirty="0" smtClean="0">
                <a:sym typeface="+mn-ea"/>
              </a:rPr>
              <a:t>Continue solution discussion, last meeting for new solution proposals</a:t>
            </a:r>
            <a:endParaRPr lang="en-US" altLang="ko-KR" sz="1600" dirty="0">
              <a:sym typeface="+mn-ea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ko-KR" sz="1600" dirty="0" smtClean="0">
                <a:sym typeface="+mn-ea"/>
              </a:rPr>
              <a:t>SA2#162</a:t>
            </a:r>
            <a:r>
              <a:rPr lang="en-US" altLang="ko-KR" sz="1600" dirty="0">
                <a:sym typeface="+mn-ea"/>
              </a:rPr>
              <a:t>: last meeting for solution </a:t>
            </a:r>
            <a:r>
              <a:rPr lang="en-US" altLang="ko-KR" sz="1600" dirty="0" smtClean="0">
                <a:sym typeface="+mn-ea"/>
              </a:rPr>
              <a:t>updates, </a:t>
            </a:r>
            <a:r>
              <a:rPr lang="en-US" altLang="ko-KR" sz="1600" dirty="0">
                <a:sym typeface="+mn-ea"/>
              </a:rPr>
              <a:t>start </a:t>
            </a:r>
            <a:r>
              <a:rPr lang="en-US" altLang="ko-KR" sz="1600" dirty="0" smtClean="0">
                <a:sym typeface="+mn-ea"/>
              </a:rPr>
              <a:t>discussion on evaluation </a:t>
            </a:r>
            <a:r>
              <a:rPr lang="en-US" altLang="ko-KR" sz="1600" dirty="0">
                <a:sym typeface="+mn-ea"/>
              </a:rPr>
              <a:t>and </a:t>
            </a:r>
            <a:r>
              <a:rPr lang="en-US" altLang="ko-KR" sz="1600" dirty="0" smtClean="0">
                <a:sym typeface="+mn-ea"/>
              </a:rPr>
              <a:t>conclusion</a:t>
            </a:r>
            <a:endParaRPr lang="en-US" altLang="ko-KR" sz="1600" dirty="0">
              <a:sym typeface="+mn-ea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ko-KR" sz="1600" dirty="0" smtClean="0">
                <a:sym typeface="+mn-ea"/>
              </a:rPr>
              <a:t>SA2#163</a:t>
            </a:r>
            <a:r>
              <a:rPr lang="en-US" altLang="ko-KR" sz="1600" dirty="0">
                <a:sym typeface="+mn-ea"/>
              </a:rPr>
              <a:t>: </a:t>
            </a:r>
            <a:r>
              <a:rPr lang="en-US" altLang="ko-KR" sz="1600" dirty="0" smtClean="0">
                <a:sym typeface="+mn-ea"/>
              </a:rPr>
              <a:t>Complete solution evaluation </a:t>
            </a:r>
            <a:r>
              <a:rPr lang="en-US" altLang="ko-KR" sz="1600" dirty="0">
                <a:sym typeface="+mn-ea"/>
              </a:rPr>
              <a:t>and </a:t>
            </a:r>
            <a:r>
              <a:rPr lang="en-US" altLang="ko-KR" sz="1600" dirty="0" smtClean="0">
                <a:sym typeface="+mn-ea"/>
              </a:rPr>
              <a:t>study conclusion</a:t>
            </a:r>
            <a:endParaRPr lang="de-DE" altLang="ko-KR" sz="1600" b="1" dirty="0" smtClean="0">
              <a:solidFill>
                <a:prstClr val="black"/>
              </a:solidFill>
              <a:cs typeface="+mn-ea"/>
              <a:sym typeface="+mn-ea"/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endParaRPr lang="de-DE" altLang="zh-CN" sz="1600" dirty="0">
              <a:solidFill>
                <a:prstClr val="black"/>
              </a:solidFill>
            </a:endParaRP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de-DE" altLang="zh-CN" sz="1600" dirty="0"/>
          </a:p>
          <a:p>
            <a:pPr lvl="1">
              <a:spcBef>
                <a:spcPts val="600"/>
              </a:spcBef>
              <a:spcAft>
                <a:spcPts val="0"/>
              </a:spcAft>
            </a:pPr>
            <a:endParaRPr lang="de-DE" altLang="de-DE" sz="1400" dirty="0"/>
          </a:p>
          <a:p>
            <a:pPr>
              <a:spcBef>
                <a:spcPts val="600"/>
              </a:spcBef>
              <a:spcAft>
                <a:spcPts val="0"/>
              </a:spcAft>
            </a:pPr>
            <a:endParaRPr lang="de-DE" altLang="de-DE" sz="1400" dirty="0"/>
          </a:p>
        </p:txBody>
      </p:sp>
    </p:spTree>
    <p:extLst>
      <p:ext uri="{BB962C8B-B14F-4D97-AF65-F5344CB8AC3E}">
        <p14:creationId xmlns:p14="http://schemas.microsoft.com/office/powerpoint/2010/main" val="1466950021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22359" y="4964753"/>
            <a:ext cx="8554481" cy="883919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800" kern="0" dirty="0" smtClean="0"/>
              <a:t>Total 13 TUs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kern="0" dirty="0" smtClean="0">
                <a:solidFill>
                  <a:srgbClr val="0000CC"/>
                </a:solidFill>
              </a:rPr>
              <a:t>6.5 TUs for Study Phase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 smtClean="0"/>
              <a:t>6.5 TUs for Normative Work</a:t>
            </a:r>
            <a:endParaRPr lang="en-US" altLang="zh-CN" sz="1600" kern="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0836315"/>
              </p:ext>
            </p:extLst>
          </p:nvPr>
        </p:nvGraphicFramePr>
        <p:xfrm>
          <a:off x="422359" y="1432562"/>
          <a:ext cx="8340640" cy="3329218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8730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1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39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615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84838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Meeting</a:t>
                      </a:r>
                      <a:endParaRPr 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Date</a:t>
                      </a:r>
                      <a:endParaRPr 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Planned</a:t>
                      </a:r>
                      <a:r>
                        <a:rPr lang="en-US" sz="1200" baseline="0" dirty="0" smtClean="0"/>
                        <a:t> TU’s</a:t>
                      </a:r>
                      <a:endParaRPr 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Actual TU’s</a:t>
                      </a:r>
                      <a:endParaRPr 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Action plan</a:t>
                      </a:r>
                      <a:endParaRPr lang="en-US" sz="12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3257"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SA2#159</a:t>
                      </a:r>
                      <a:endParaRPr 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Oct 2023</a:t>
                      </a:r>
                      <a:endParaRPr 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1</a:t>
                      </a:r>
                      <a:endParaRPr lang="en-US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1</a:t>
                      </a:r>
                      <a:endParaRPr lang="en-US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TR skeleton, scope, architectural assumptions, key issue</a:t>
                      </a:r>
                      <a:r>
                        <a:rPr lang="en-US" sz="1200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 discussion</a:t>
                      </a:r>
                      <a:endParaRPr lang="en-US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3257"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SA2#160</a:t>
                      </a:r>
                      <a:endParaRPr 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Nov 2023</a:t>
                      </a:r>
                      <a:endParaRPr 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1</a:t>
                      </a:r>
                      <a:endParaRPr lang="en-US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1</a:t>
                      </a:r>
                      <a:endParaRPr lang="en-US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sym typeface="+mn-ea"/>
                        </a:rPr>
                        <a:t>Continue discussion on Key Issues, </a:t>
                      </a:r>
                      <a:r>
                        <a:rPr lang="en-US" altLang="ko-KR" sz="1200" strike="sngStrike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sym typeface="+mn-ea"/>
                        </a:rPr>
                        <a:t>start solution discussion</a:t>
                      </a:r>
                      <a:endParaRPr lang="en-US" sz="1200" strike="sng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3257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SA2</a:t>
                      </a:r>
                      <a:r>
                        <a:rPr lang="en-US" sz="1200" baseline="0" dirty="0" smtClean="0"/>
                        <a:t> E-</a:t>
                      </a:r>
                      <a:r>
                        <a:rPr lang="en-US" sz="1200" dirty="0" smtClean="0"/>
                        <a:t>AH</a:t>
                      </a:r>
                      <a:endParaRPr lang="en-US" sz="1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Jan 2024</a:t>
                      </a:r>
                      <a:endParaRPr lang="en-US" sz="1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200" dirty="0" smtClean="0">
                          <a:sym typeface="+mn-ea"/>
                        </a:rPr>
                        <a:t>Start solution discussion, last meeting for Key Issue proposals</a:t>
                      </a:r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3257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SA2#161</a:t>
                      </a:r>
                      <a:endParaRPr lang="en-US" sz="1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Feb 2024</a:t>
                      </a:r>
                      <a:endParaRPr lang="en-US" sz="1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1.5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200" dirty="0" smtClean="0">
                          <a:sym typeface="+mn-ea"/>
                        </a:rPr>
                        <a:t>Continue solution discussion, last meeting for new solution proposals</a:t>
                      </a:r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84838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SA2#162</a:t>
                      </a:r>
                      <a:endParaRPr lang="en-US" sz="1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Apr 2024</a:t>
                      </a:r>
                      <a:endParaRPr lang="en-US" sz="1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200" dirty="0" smtClean="0"/>
                        <a:t>last meeting for solution updates, start discussion on evaluation and conclusion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3257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SA2#163</a:t>
                      </a:r>
                      <a:endParaRPr lang="en-US" sz="1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May 2024</a:t>
                      </a:r>
                      <a:endParaRPr lang="en-US" sz="1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Complete evaluations and conclusions</a:t>
                      </a:r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93257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Total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6.5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6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 err="1"/>
              <a:t>FS_EnergySys</a:t>
            </a:r>
            <a:r>
              <a:rPr lang="en-US" altLang="de-DE" b="1" dirty="0"/>
              <a:t> </a:t>
            </a:r>
            <a:r>
              <a:rPr lang="en-US" altLang="de-DE" b="1" dirty="0" smtClean="0"/>
              <a:t>Work Plan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92914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db33437f-65a5-48c5-b537-19efd290f967"/>
    <ds:schemaRef ds:uri="http://purl.org/dc/terms/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63684</TotalTime>
  <Words>463</Words>
  <Application>Microsoft Office PowerPoint</Application>
  <PresentationFormat>화면 슬라이드 쇼(4:3)</PresentationFormat>
  <Paragraphs>119</Paragraphs>
  <Slides>5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2" baseType="lpstr">
      <vt:lpstr>Arial </vt:lpstr>
      <vt:lpstr>宋体</vt:lpstr>
      <vt:lpstr>맑은 고딕</vt:lpstr>
      <vt:lpstr>Arial</vt:lpstr>
      <vt:lpstr>Calibri</vt:lpstr>
      <vt:lpstr>Times New Roman</vt:lpstr>
      <vt:lpstr>Office Theme</vt:lpstr>
      <vt:lpstr>FS_EnergySys Status Report</vt:lpstr>
      <vt:lpstr>FS_EnergySys Status at SA#102</vt:lpstr>
      <vt:lpstr>FS_EnergySys Status after SA2#160</vt:lpstr>
      <vt:lpstr>FS_EnergySys Status after SA2#160</vt:lpstr>
      <vt:lpstr>FS_EnergySys Work Plan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Samsung</cp:lastModifiedBy>
  <cp:revision>1871</cp:revision>
  <dcterms:created xsi:type="dcterms:W3CDTF">2008-08-30T09:32:10Z</dcterms:created>
  <dcterms:modified xsi:type="dcterms:W3CDTF">2023-11-24T05:14:40Z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</Properties>
</file>